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45"/>
  </p:notesMasterIdLst>
  <p:sldIdLst>
    <p:sldId id="258" r:id="rId2"/>
    <p:sldId id="290" r:id="rId3"/>
    <p:sldId id="261" r:id="rId4"/>
    <p:sldId id="262" r:id="rId5"/>
    <p:sldId id="344" r:id="rId6"/>
    <p:sldId id="345" r:id="rId7"/>
    <p:sldId id="346" r:id="rId8"/>
    <p:sldId id="291" r:id="rId9"/>
    <p:sldId id="263" r:id="rId10"/>
    <p:sldId id="264" r:id="rId11"/>
    <p:sldId id="265" r:id="rId12"/>
    <p:sldId id="266" r:id="rId13"/>
    <p:sldId id="267" r:id="rId14"/>
    <p:sldId id="292" r:id="rId15"/>
    <p:sldId id="268" r:id="rId16"/>
    <p:sldId id="293" r:id="rId17"/>
    <p:sldId id="269" r:id="rId18"/>
    <p:sldId id="308" r:id="rId19"/>
    <p:sldId id="270" r:id="rId20"/>
    <p:sldId id="271" r:id="rId21"/>
    <p:sldId id="294" r:id="rId22"/>
    <p:sldId id="274" r:id="rId23"/>
    <p:sldId id="275" r:id="rId24"/>
    <p:sldId id="276" r:id="rId25"/>
    <p:sldId id="277" r:id="rId26"/>
    <p:sldId id="279" r:id="rId27"/>
    <p:sldId id="280" r:id="rId28"/>
    <p:sldId id="341" r:id="rId29"/>
    <p:sldId id="323" r:id="rId30"/>
    <p:sldId id="324" r:id="rId31"/>
    <p:sldId id="325" r:id="rId32"/>
    <p:sldId id="326" r:id="rId33"/>
    <p:sldId id="327" r:id="rId34"/>
    <p:sldId id="328" r:id="rId35"/>
    <p:sldId id="342" r:id="rId36"/>
    <p:sldId id="329" r:id="rId37"/>
    <p:sldId id="337" r:id="rId38"/>
    <p:sldId id="338" r:id="rId39"/>
    <p:sldId id="339" r:id="rId40"/>
    <p:sldId id="340" r:id="rId41"/>
    <p:sldId id="321" r:id="rId42"/>
    <p:sldId id="322" r:id="rId43"/>
    <p:sldId id="289" r:id="rId44"/>
  </p:sldIdLst>
  <p:sldSz cx="9144000" cy="6858000" type="screen4x3"/>
  <p:notesSz cx="6881813" cy="9710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34" autoAdjust="0"/>
    <p:restoredTop sz="94717" autoAdjust="0"/>
  </p:normalViewPr>
  <p:slideViewPr>
    <p:cSldViewPr snapToGrid="0" snapToObjects="1">
      <p:cViewPr varScale="1">
        <p:scale>
          <a:sx n="69" d="100"/>
          <a:sy n="69" d="100"/>
        </p:scale>
        <p:origin x="-762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2C668D7E-008C-4C45-A01E-5A6F55712CC7}" type="datetimeFigureOut">
              <a:rPr lang="es-ES" smtClean="0"/>
              <a:pPr/>
              <a:t>24/03/2014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D065F398-A0E2-403F-A71E-0AF00E5825B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DB32FF-34E7-9545-86A2-0DF334BA82C1}" type="datetimeFigureOut">
              <a:rPr lang="en-US" smtClean="0"/>
              <a:pPr/>
              <a:t>3/24/2014</a:t>
            </a:fld>
            <a:endParaRPr lang="en-U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D70897-D982-EA43-8318-894E8D36E19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0" y="-961836"/>
            <a:ext cx="8232497" cy="2988934"/>
          </a:xfrm>
        </p:spPr>
        <p:txBody>
          <a:bodyPr/>
          <a:lstStyle/>
          <a:p>
            <a:r>
              <a:rPr/>
              <a:t>CHARLA PARA PADRES Y </a:t>
            </a:r>
            <a:r>
              <a:rPr lang="es-ES" dirty="0" smtClean="0"/>
              <a:t>profesores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6" y="1107146"/>
            <a:ext cx="8802014" cy="5750854"/>
          </a:xfrm>
        </p:spPr>
        <p:txBody>
          <a:bodyPr/>
          <a:lstStyle/>
          <a:p>
            <a:pPr lvl="0"/>
            <a:r>
              <a:rPr/>
              <a:t>TRASTORNO POR DÉFICIT DE ATENCIÓN E HIPERACTIVIDAD (TDAH)</a:t>
            </a:r>
          </a:p>
          <a:p>
            <a:pPr lvl="0"/>
            <a:r>
              <a:rPr/>
              <a:t>Impartido por: María José Díaz Cazorla. Licenciada  en Psicología</a:t>
            </a:r>
            <a:r>
              <a:rPr smtClean="0"/>
              <a:t>.</a:t>
            </a:r>
            <a:endParaRPr lang="es-ES" dirty="0" smtClean="0"/>
          </a:p>
          <a:p>
            <a:pPr lvl="0"/>
            <a:r>
              <a:rPr lang="es-ES" dirty="0" smtClean="0"/>
              <a:t>Con la  colaboración de TDAH Axarquía.</a:t>
            </a:r>
            <a:endParaRPr/>
          </a:p>
          <a:p>
            <a:pPr lvl="0">
              <a:buNone/>
            </a:pPr>
            <a:endParaRPr/>
          </a:p>
        </p:txBody>
      </p:sp>
      <p:pic>
        <p:nvPicPr>
          <p:cNvPr id="4" name="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545" y="3962401"/>
            <a:ext cx="4941455" cy="2728930"/>
          </a:xfrm>
          <a:prstGeom prst="rect">
            <a:avLst/>
          </a:prstGeom>
        </p:spPr>
      </p:pic>
      <p:pic>
        <p:nvPicPr>
          <p:cNvPr id="5" name="4 Imagen" descr="td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2572"/>
            <a:ext cx="4552949" cy="1228759"/>
          </a:xfrm>
          <a:prstGeom prst="rect">
            <a:avLst/>
          </a:prstGeom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8669961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54182"/>
            <a:ext cx="8686800" cy="603134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INATENCION:</a:t>
            </a:r>
          </a:p>
          <a:p>
            <a:pPr>
              <a:buNone/>
            </a:pPr>
            <a:r>
              <a:rPr lang="es-ES" dirty="0" smtClean="0"/>
              <a:t>                               </a:t>
            </a:r>
          </a:p>
          <a:p>
            <a:pPr>
              <a:buNone/>
            </a:pPr>
            <a:r>
              <a:rPr lang="es-ES" dirty="0" smtClean="0"/>
              <a:t>   - Dificultad para mantener la atención durante un periodo de tiempo.</a:t>
            </a:r>
          </a:p>
          <a:p>
            <a:pPr>
              <a:buNone/>
            </a:pPr>
            <a:r>
              <a:rPr lang="es-ES" dirty="0" smtClean="0"/>
              <a:t>    - Tanto en tareas académicas, familiares o sociales.</a:t>
            </a:r>
          </a:p>
          <a:p>
            <a:pPr>
              <a:buNone/>
            </a:pPr>
            <a:r>
              <a:rPr lang="es-ES" dirty="0" smtClean="0"/>
              <a:t>     - Les cuesta mucho organizar las tareas, planificarlas y llevarlas hasta el final.</a:t>
            </a:r>
          </a:p>
          <a:p>
            <a:pPr>
              <a:buNone/>
            </a:pPr>
            <a:r>
              <a:rPr lang="es-ES" dirty="0" smtClean="0"/>
              <a:t>    - Tienden a ir cambiando de tareas sin terminar ninguna.</a:t>
            </a:r>
          </a:p>
          <a:p>
            <a:pPr>
              <a:buNone/>
            </a:pPr>
            <a:r>
              <a:rPr lang="es-ES" dirty="0" smtClean="0"/>
              <a:t>    - A veces parece que no escuchan.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80655"/>
            <a:ext cx="8686800" cy="5338618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- No siguen ordenes ni instrucciones .</a:t>
            </a:r>
          </a:p>
          <a:p>
            <a:pPr>
              <a:buNone/>
            </a:pPr>
            <a:r>
              <a:rPr lang="es-ES" dirty="0" smtClean="0"/>
              <a:t>    - Tienen muchos olvidos o pierden continuamente las cosas.</a:t>
            </a:r>
          </a:p>
          <a:p>
            <a:pPr>
              <a:buNone/>
            </a:pPr>
            <a:r>
              <a:rPr lang="es-ES" dirty="0" smtClean="0"/>
              <a:t>   - Se distraen con facilidad con cosas irrelevantes.</a:t>
            </a:r>
          </a:p>
          <a:p>
            <a:pPr>
              <a:buNone/>
            </a:pPr>
            <a:r>
              <a:rPr lang="es-ES" dirty="0" smtClean="0"/>
              <a:t>    - Este problema persiste durante la adolescencia y la vida  adulta.</a:t>
            </a:r>
          </a:p>
          <a:p>
            <a:pPr>
              <a:buNone/>
            </a:pPr>
            <a:r>
              <a:rPr lang="es-ES" dirty="0" smtClean="0"/>
              <a:t>    </a:t>
            </a:r>
            <a:endParaRPr lang="es-ES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665018"/>
            <a:ext cx="8686800" cy="563418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IMPULSIVIDAD:</a:t>
            </a:r>
          </a:p>
          <a:p>
            <a:pPr>
              <a:buNone/>
            </a:pPr>
            <a:r>
              <a:rPr lang="es-ES" dirty="0" smtClean="0"/>
              <a:t>                                        </a:t>
            </a:r>
          </a:p>
          <a:p>
            <a:pPr>
              <a:buNone/>
            </a:pPr>
            <a:r>
              <a:rPr lang="es-ES" dirty="0" smtClean="0"/>
              <a:t>    -  Impaciencia.</a:t>
            </a:r>
          </a:p>
          <a:p>
            <a:pPr>
              <a:buNone/>
            </a:pPr>
            <a:r>
              <a:rPr lang="es-ES" dirty="0" smtClean="0"/>
              <a:t>    - Dificultad para aplazar las respuestas y esperar el turno.</a:t>
            </a:r>
          </a:p>
          <a:p>
            <a:pPr>
              <a:buNone/>
            </a:pPr>
            <a:r>
              <a:rPr lang="es-ES" dirty="0" smtClean="0"/>
              <a:t>    - Interrumpen constantemente a los demás.</a:t>
            </a:r>
          </a:p>
          <a:p>
            <a:pPr>
              <a:buNone/>
            </a:pPr>
            <a:r>
              <a:rPr lang="es-ES" dirty="0" smtClean="0"/>
              <a:t>    - Responden precipitadamente antes de terminar la pregunta.</a:t>
            </a:r>
          </a:p>
          <a:p>
            <a:pPr>
              <a:buNone/>
            </a:pPr>
            <a:r>
              <a:rPr lang="es-ES" dirty="0" smtClean="0"/>
              <a:t>    - Cuando son mas pequeños tienen tendencia a tocarlo todo.</a:t>
            </a:r>
          </a:p>
          <a:p>
            <a:pPr>
              <a:buNone/>
            </a:pPr>
            <a:r>
              <a:rPr lang="es-ES" dirty="0" smtClean="0"/>
              <a:t>    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17600"/>
            <a:ext cx="8686800" cy="496252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- En edad escolar, interrumpen constantemente a los otros y tienen problemas para esperar su turno.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- En la adolescencia suelen tener mayor conflicto con los adultos y una tendencia a las situaciones de riesgo.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990600"/>
          </a:xfrm>
        </p:spPr>
        <p:txBody>
          <a:bodyPr>
            <a:noAutofit/>
          </a:bodyPr>
          <a:lstStyle/>
          <a:p>
            <a:r>
              <a:rPr lang="es-ES" sz="5400" dirty="0" smtClean="0"/>
              <a:t>TIPOS</a:t>
            </a:r>
            <a:endParaRPr lang="es-ES" sz="5400" dirty="0"/>
          </a:p>
        </p:txBody>
      </p:sp>
      <p:pic>
        <p:nvPicPr>
          <p:cNvPr id="4" name="3 Marcador de contenido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83" y="1295400"/>
            <a:ext cx="8843818" cy="5400964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TDAH, tipo combinado: Están presentes los tres síntomas principales: inatención, hiperactividad e impulsividad.</a:t>
            </a:r>
          </a:p>
          <a:p>
            <a:r>
              <a:rPr lang="es-ES" dirty="0" smtClean="0"/>
              <a:t>TDAH, tipo inatento: Cuando  el síntoma principal es la inatención.</a:t>
            </a:r>
          </a:p>
          <a:p>
            <a:r>
              <a:rPr lang="es-ES" dirty="0" smtClean="0"/>
              <a:t>TDAH, tipo hiperactivo- impulsivo: La conducta que predomina es la hiperactividad y la impulsividad.</a:t>
            </a:r>
          </a:p>
          <a:p>
            <a:endParaRPr lang="es-ES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CAUSAS</a:t>
            </a:r>
            <a:endParaRPr lang="es-ES" sz="5400" dirty="0"/>
          </a:p>
        </p:txBody>
      </p:sp>
      <p:pic>
        <p:nvPicPr>
          <p:cNvPr id="4" name="3 Marcador de contenido" descr="J5ZXBCAZA9DY7CAXCEVMUCALNPBMJCAH3HNKZCAMPU3OACAQ9H9IECA6PCP8PCAGBJZ11CA52J3G9CAE4W7B4CAYW2Q6FCAB6LDI1CA01OERCCAD48MQSCA5U531MCAXG1SCBCAU27KY9CAW30X5ECAN0P1J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873" y="1620948"/>
            <a:ext cx="7915563" cy="485374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CAUSAS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No se conocen aun los factores específicos que originan el TDAH a pesar de la multitud de investigaciones que se realizan.</a:t>
            </a:r>
          </a:p>
          <a:p>
            <a:r>
              <a:rPr lang="es-ES" dirty="0" smtClean="0"/>
              <a:t>No existe una causa única que lo provoque, sino la interacción de varios factores.</a:t>
            </a:r>
          </a:p>
          <a:p>
            <a:r>
              <a:rPr lang="es-ES" dirty="0" smtClean="0"/>
              <a:t>Factores genéticos: el 80% de los casos de TDAH son de origen hereditario, en el que están implicados varios genes.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34474"/>
            <a:ext cx="8686800" cy="5045652"/>
          </a:xfrm>
        </p:spPr>
        <p:txBody>
          <a:bodyPr/>
          <a:lstStyle/>
          <a:p>
            <a:r>
              <a:rPr lang="es-ES" dirty="0" smtClean="0"/>
              <a:t>Factores neuroquímicos: Existe un fallo en los circuitos del cerebro provocado por  un desequilibrio de los neurotransmisores Dopamina y Adrenalina, encargados de transportarla información a través de nuestro cerebro.</a:t>
            </a:r>
          </a:p>
          <a:p>
            <a:r>
              <a:rPr lang="es-ES" dirty="0" smtClean="0"/>
              <a:t>Factores psicosociales: tabaquismo o alcohol, estrés o ansiedad durante el embarazo.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 causas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Una mala crianza de los padres. Los padres NO son culpables de que su hijo tenga TDAH.</a:t>
            </a:r>
          </a:p>
          <a:p>
            <a:r>
              <a:rPr lang="es-ES" dirty="0" smtClean="0"/>
              <a:t>Alergia a alimentos o contacto con tóxicos ambientales.</a:t>
            </a:r>
          </a:p>
          <a:p>
            <a:r>
              <a:rPr lang="es-ES" dirty="0" smtClean="0"/>
              <a:t>Desacuerdos entre los padres, separaciones, divorcios, estar viudo, soltero.</a:t>
            </a:r>
          </a:p>
          <a:p>
            <a:r>
              <a:rPr lang="es-ES" dirty="0" smtClean="0"/>
              <a:t>El nacimiento de hermanos, celos o falta de apego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304800" y="212436"/>
            <a:ext cx="8686800" cy="1082964"/>
          </a:xfrm>
        </p:spPr>
        <p:txBody>
          <a:bodyPr>
            <a:noAutofit/>
          </a:bodyPr>
          <a:lstStyle/>
          <a:p>
            <a:r>
              <a:rPr lang="es-ES" sz="7200" dirty="0" smtClean="0"/>
              <a:t>DEFINICION</a:t>
            </a:r>
            <a:endParaRPr lang="es-ES" sz="7200" dirty="0"/>
          </a:p>
        </p:txBody>
      </p:sp>
      <p:pic>
        <p:nvPicPr>
          <p:cNvPr id="13" name="12 Marcador de contenido" descr="hiperactiv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035" y="1902691"/>
            <a:ext cx="6049819" cy="3759200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62182"/>
            <a:ext cx="8686800" cy="5017944"/>
          </a:xfrm>
        </p:spPr>
        <p:txBody>
          <a:bodyPr>
            <a:normAutofit/>
          </a:bodyPr>
          <a:lstStyle/>
          <a:p>
            <a:r>
              <a:rPr lang="es-ES" dirty="0" smtClean="0"/>
              <a:t>Padres que trabajan fuera de casa o que estén el paro.</a:t>
            </a:r>
          </a:p>
          <a:p>
            <a:r>
              <a:rPr lang="es-ES" dirty="0" smtClean="0"/>
              <a:t>Cambiar de colegio.</a:t>
            </a:r>
          </a:p>
          <a:p>
            <a:r>
              <a:rPr lang="es-ES" dirty="0" smtClean="0"/>
              <a:t>El nivel socioeconómico, el cociente intelectual, la edad de la madre o vivir en un pueblo pequeño.</a:t>
            </a:r>
          </a:p>
          <a:p>
            <a:r>
              <a:rPr lang="es-ES" dirty="0" smtClean="0"/>
              <a:t>Comer mucho azúcar, grasas, conservantes, ver la televisión, videojuegos, estímulos luminosos.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5400" dirty="0" smtClean="0"/>
              <a:t>TRATAMIENTO</a:t>
            </a:r>
            <a:endParaRPr lang="es-ES" sz="5400" dirty="0"/>
          </a:p>
        </p:txBody>
      </p:sp>
      <p:pic>
        <p:nvPicPr>
          <p:cNvPr id="4" name="3 Marcador de contenido" descr="S9UTECA399L0YCA6AXF7KCAKSG2AACAU3N2CFCAZMDXMGCAX7CDK6CAG4YQ16CACXHPGGCAGX8SJHCA43Q4A8CAQNH6GGCA9FOZDHCABAJYVFCAQAUP2CCAF6CMKYCAGJFSAQCAMP4D3NCAXQE8FSCASRBZ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1945480"/>
            <a:ext cx="8497454" cy="4556919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35710"/>
            <a:ext cx="8686800" cy="5544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 1. PSICOLOGICO:</a:t>
            </a:r>
          </a:p>
          <a:p>
            <a:pPr>
              <a:buNone/>
            </a:pPr>
            <a:r>
              <a:rPr lang="es-ES" dirty="0" smtClean="0"/>
              <a:t>  - Entrenamiento de Padres: Conocimiento TDAH, manejo de conductas inadecuadas</a:t>
            </a:r>
          </a:p>
          <a:p>
            <a:pPr>
              <a:buNone/>
            </a:pPr>
            <a:r>
              <a:rPr lang="es-ES" dirty="0" smtClean="0"/>
              <a:t>  - Programas Cognitivo-Conductuales: Autoinstrucciones, entrenamiento en autocontrol, solución de problemas, atención.</a:t>
            </a:r>
          </a:p>
          <a:p>
            <a:pPr>
              <a:buNone/>
            </a:pPr>
            <a:r>
              <a:rPr lang="es-ES" dirty="0" smtClean="0"/>
              <a:t>  - Programa entrenamiento en Habilidades Sociales e Inteligencia </a:t>
            </a:r>
            <a:r>
              <a:rPr lang="es-ES" dirty="0" err="1" smtClean="0"/>
              <a:t>Emocinal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  - Orientaciones a profesores</a:t>
            </a:r>
          </a:p>
          <a:p>
            <a:pPr>
              <a:buNone/>
            </a:pPr>
            <a:r>
              <a:rPr lang="es-ES" dirty="0" smtClean="0"/>
              <a:t> 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26474"/>
            <a:ext cx="8686800" cy="5553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 2. PEDAGÓGICO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Tiene como objetivo favorecer la adaptación académica del niño a través de un programa individualizado diseñado por el orientador del centro, los profesores especialistas y el tutor del alumno.</a:t>
            </a:r>
          </a:p>
          <a:p>
            <a:r>
              <a:rPr lang="es-ES" dirty="0" smtClean="0"/>
              <a:t>Su finalidad es la de atender los problemas de aprendizaje, de conducta o sociales que presente el niños con TDAH.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099126"/>
            <a:ext cx="8686800" cy="4980999"/>
          </a:xfrm>
        </p:spPr>
        <p:txBody>
          <a:bodyPr>
            <a:normAutofit/>
          </a:bodyPr>
          <a:lstStyle/>
          <a:p>
            <a:r>
              <a:rPr lang="es-ES" dirty="0" smtClean="0"/>
              <a:t>Este programa implica también a la familia y a todos los docentes que estén en contacto con el alumno.</a:t>
            </a:r>
          </a:p>
          <a:p>
            <a:r>
              <a:rPr lang="es-ES" dirty="0" smtClean="0"/>
              <a:t>Así mismo, se recomienda que los docentes reciban formación sobre TDAH que les capacite para el manejo de estos niños en la escuela.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470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 3.  FAMILIAR:</a:t>
            </a:r>
          </a:p>
          <a:p>
            <a:pPr>
              <a:buFontTx/>
              <a:buChar char="-"/>
            </a:pPr>
            <a:r>
              <a:rPr lang="es-ES" dirty="0" smtClean="0"/>
              <a:t>Los padres deben aceptar, comprender e implicarse de forma activa en el tratamiento de sus hijos y coordinarse con todos los especialistas que traten con su hijo.</a:t>
            </a:r>
          </a:p>
          <a:p>
            <a:r>
              <a:rPr lang="es-ES" dirty="0" smtClean="0"/>
              <a:t>Para ello se llevan a cabo los Programas de entrenamiento para padres.</a:t>
            </a:r>
          </a:p>
          <a:p>
            <a:r>
              <a:rPr lang="es-ES" dirty="0" smtClean="0"/>
              <a:t>Se trata de un programa conductual en el que  les informan sobre el trastorno y les enseñan a modificar la conducta de sus hijos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54182"/>
            <a:ext cx="8686800" cy="552594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ES" dirty="0" smtClean="0"/>
              <a:t>4. FARMACOLOGICO:</a:t>
            </a:r>
          </a:p>
          <a:p>
            <a:r>
              <a:rPr lang="es-ES" dirty="0" smtClean="0"/>
              <a:t>La mayoría de los niños afectados de TDAH deben recibir tratamiento farmacológico porque así se reducen los síntomas del TDAH, mejora el rendimiento académico y comportamental y al mismo tiempo hace que se puede trabajar mejor a nivel psicológico y pedagógico.</a:t>
            </a:r>
          </a:p>
          <a:p>
            <a:r>
              <a:rPr lang="es-ES" dirty="0" smtClean="0"/>
              <a:t>En estos momentos se están prescribiendo dos tipo de medicamentos, el Metilfenidato y la </a:t>
            </a:r>
            <a:r>
              <a:rPr lang="es-ES" dirty="0" err="1" smtClean="0"/>
              <a:t>Atomoxetina</a:t>
            </a:r>
            <a:r>
              <a:rPr lang="es-ES" dirty="0" smtClean="0"/>
              <a:t>. En breve se comercializara la </a:t>
            </a:r>
            <a:r>
              <a:rPr lang="es-ES" dirty="0" err="1" smtClean="0"/>
              <a:t>Lisdexanfenamina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88292"/>
            <a:ext cx="8686800" cy="509183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El tratamiento farmacológico deber ser prescrito por un medico con experiencia en el TDAH, adaptándolo a las necesidades de cada paciente y cada familia.</a:t>
            </a:r>
          </a:p>
          <a:p>
            <a:r>
              <a:rPr lang="es-ES" dirty="0" smtClean="0"/>
              <a:t>Se irán haciendo revisiones medicas del peso, talla, pulso y presión arterial de forma periódica.</a:t>
            </a:r>
          </a:p>
          <a:p>
            <a:r>
              <a:rPr lang="es-ES" dirty="0" smtClean="0"/>
              <a:t>En cuanto a los efectos secundarios suelen aparecer al comienzo del  tratamiento, pero son bastantes infrecuentes, de escasa intensidad y gravedad y desaparecen al poco tiempo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RECOMENDACIONES padres</a:t>
            </a:r>
            <a:endParaRPr lang="es-ES" dirty="0"/>
          </a:p>
        </p:txBody>
      </p:sp>
      <p:pic>
        <p:nvPicPr>
          <p:cNvPr id="4" name="3 Marcador de contenido" descr="TDA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527" y="1440873"/>
            <a:ext cx="8229600" cy="48675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RECOMENDACIONES padres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Proporcionar un modo de vida ordenado, organizando sus horarios y estableciendo períodos para el esparcimiento y el ejercicio físico.</a:t>
            </a:r>
          </a:p>
          <a:p>
            <a:r>
              <a:rPr lang="es-ES" dirty="0" smtClean="0"/>
              <a:t>Establecer rutinas en aquello que menos les gusta.</a:t>
            </a:r>
          </a:p>
          <a:p>
            <a:r>
              <a:rPr lang="es-ES" dirty="0" smtClean="0"/>
              <a:t>Las tareas deben dividirse en periodos cortos de tiempo, con descansos y refuerzos constantes de lo conseguido.</a:t>
            </a:r>
          </a:p>
          <a:p>
            <a:r>
              <a:rPr lang="es-ES" dirty="0" smtClean="0"/>
              <a:t> Poner un tiempo límite a partir del cual todos quedaremos liberados de su tarea escolar.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 un trastorno de origen neurobiológico.</a:t>
            </a:r>
          </a:p>
          <a:p>
            <a:r>
              <a:rPr lang="es-ES" dirty="0" smtClean="0"/>
              <a:t>Que comienza en la infancia.</a:t>
            </a:r>
          </a:p>
          <a:p>
            <a:r>
              <a:rPr lang="es-ES" dirty="0" smtClean="0"/>
              <a:t>Se caracteriza por un nivel de impulsividad, actividad y atención no adecuados a su edad.</a:t>
            </a:r>
          </a:p>
          <a:p>
            <a:r>
              <a:rPr lang="es-ES" dirty="0" smtClean="0"/>
              <a:t>Estas características van evolucionando con la edad y cambiando conforme la persona se desarrolla.</a:t>
            </a:r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RECOMENDACIONES padres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Guiarle para que preste atención a los aspectos fundamentales de lo que esté haciendo.</a:t>
            </a:r>
          </a:p>
          <a:p>
            <a:r>
              <a:rPr lang="es-ES" dirty="0" smtClean="0"/>
              <a:t>En momentos de crisis, no dejar llevar una situación de enfado a su extremo. Calmar la situación y más tarde, cuando haya pasado, reflexionar.</a:t>
            </a:r>
          </a:p>
          <a:p>
            <a:r>
              <a:rPr lang="es-ES" dirty="0" smtClean="0"/>
              <a:t>Adaptar su aprendizaje a sus capacidades.</a:t>
            </a:r>
          </a:p>
          <a:p>
            <a:r>
              <a:rPr lang="es-ES" dirty="0" smtClean="0"/>
              <a:t>Fomentar actividades en las que destaque. No emplear todo su tiempo en hacer las cosas que más dificultad le generan.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RECOMENDACIONES padres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 Esforzarse en encontrar continuamente sus virtudes y evitemos juzgar continuamente lo que hace.</a:t>
            </a:r>
          </a:p>
          <a:p>
            <a:r>
              <a:rPr lang="es-ES" dirty="0" smtClean="0"/>
              <a:t> Halagar continuamente lo que hace bien, aunque sea algo que nos parezca nimio o esperable.</a:t>
            </a:r>
          </a:p>
          <a:p>
            <a:r>
              <a:rPr lang="es-ES" dirty="0" smtClean="0"/>
              <a:t> Evitar la continua crítica en el ambiente familiar.</a:t>
            </a:r>
          </a:p>
          <a:p>
            <a:r>
              <a:rPr lang="es-ES" dirty="0" smtClean="0"/>
              <a:t>Dedicar un tiempo a compartir alguna actividad que le guste. Es su tiempo, exclusivo para él o ella.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 RECOMENDACIONES padres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 Dejar muy claro que nos preocupamos por él, que le queremos, que creemos en él o ella.</a:t>
            </a:r>
          </a:p>
          <a:p>
            <a:r>
              <a:rPr lang="es-ES" dirty="0" smtClean="0"/>
              <a:t>Reforzar el contacto ocular durante la comunicación.</a:t>
            </a:r>
          </a:p>
          <a:p>
            <a:r>
              <a:rPr lang="es-ES" dirty="0" smtClean="0"/>
              <a:t>Nuestras normas deben ser pocas y claras. Los niños a veces no las cumplen porque no las comprenden o sencillamente porque las desconocen.</a:t>
            </a:r>
          </a:p>
          <a:p>
            <a:r>
              <a:rPr lang="es-ES" dirty="0" smtClean="0"/>
              <a:t>Evitemos que vayan cargadas de emoción o chantaje emocional. 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RECOMENDACIONES padres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Ignorar sus comportamientos negativos, siempre que sea posible.</a:t>
            </a:r>
          </a:p>
          <a:p>
            <a:r>
              <a:rPr lang="es-ES" dirty="0" smtClean="0"/>
              <a:t>Reforzar los comportamientos más positivos, incluso con sistemas de puntos y premios. Reconozcamos los objetivos a corto plazo y premiemos los objetivos importantes cumplidos a medio plazo, siempre uno por uno.</a:t>
            </a:r>
          </a:p>
          <a:p>
            <a:r>
              <a:rPr lang="es-ES" dirty="0" smtClean="0"/>
              <a:t>Especificar el comportamiento por el que le felicita.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 RECOMENDACIONES padres </a:t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Evitar el uso de la palabra NO al darle instrucciones.</a:t>
            </a:r>
          </a:p>
          <a:p>
            <a:r>
              <a:rPr lang="es-ES" dirty="0" smtClean="0"/>
              <a:t>Evitemos los castigos salvo situaciones límite, en las que el comportamiento sea intolerable, y en ese caso, no caer en la confrontación, evitando la implicación emocional en lo que se dice. En niños pequeños, utilicemos el “tiempo fuera</a:t>
            </a:r>
          </a:p>
          <a:p>
            <a:r>
              <a:rPr lang="es-ES" dirty="0" smtClean="0"/>
              <a:t>Para comunicarle algo importante, elijamos momentos en los que se encuentre receptivo y no cuando está enfadado y frustrado. En estas situaciones conviene esperar a otro momento mejor.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pic>
        <p:nvPicPr>
          <p:cNvPr id="6" name="5 Marcador de contenido" descr="O4TP4CA9JF3MTCADXD7V9CA3Q5EZVCASYRAV1CACNEU07CAG2Q77CCANIU10ACAGMXNLACAF6I12BCAIBEA3DCABLD0Q7CAJ64K4DCAASP5IYCAM9WWTECA2J918ICASO3401CA4B519JCASBRY0UCA18LBZ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055" y="1801091"/>
            <a:ext cx="7269017" cy="442421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b="1" dirty="0" smtClean="0"/>
              <a:t>        El profesor puede sospechar la presencia de un TDAH si observa en el alumno:</a:t>
            </a:r>
          </a:p>
          <a:p>
            <a:r>
              <a:rPr lang="es-ES" dirty="0" smtClean="0"/>
              <a:t> Se distrae </a:t>
            </a:r>
            <a:r>
              <a:rPr lang="es-ES" dirty="0" err="1" smtClean="0"/>
              <a:t>facilmente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 Necesidad de movimiento continuo.</a:t>
            </a:r>
          </a:p>
          <a:p>
            <a:r>
              <a:rPr lang="es-ES" dirty="0" smtClean="0"/>
              <a:t>Errores repetidos: </a:t>
            </a:r>
          </a:p>
          <a:p>
            <a:pPr>
              <a:buNone/>
            </a:pPr>
            <a:r>
              <a:rPr lang="es-ES" dirty="0" smtClean="0"/>
              <a:t>       - Por omisión o adición (quitar o poner letras a las palabras).</a:t>
            </a:r>
          </a:p>
          <a:p>
            <a:pPr>
              <a:buNone/>
            </a:pPr>
            <a:r>
              <a:rPr lang="es-ES" dirty="0" smtClean="0"/>
              <a:t>       -  Por sustitución (unas palabras por otras).</a:t>
            </a:r>
          </a:p>
          <a:p>
            <a:pPr>
              <a:buNone/>
            </a:pPr>
            <a:r>
              <a:rPr lang="es-ES" dirty="0" smtClean="0"/>
              <a:t>       -  Por comprensión escasa a nivel verbal (oral o escrita).</a:t>
            </a:r>
          </a:p>
          <a:p>
            <a:pPr>
              <a:buNone/>
            </a:pPr>
            <a:r>
              <a:rPr lang="es-ES" dirty="0" smtClean="0"/>
              <a:t>       -  Por desmotivación o rechazo de actividades que requieran esfuerzos mentales.</a:t>
            </a:r>
          </a:p>
          <a:p>
            <a:pPr>
              <a:buNone/>
            </a:pPr>
            <a:r>
              <a:rPr lang="es-ES" dirty="0" smtClean="0"/>
              <a:t>       - Por inconsistencia en la respuesta (casi siempre bien y, de vez en cuando fallos graves o rendimiento muy irregular en general).</a:t>
            </a:r>
          </a:p>
          <a:p>
            <a:pPr>
              <a:buNone/>
            </a:pPr>
            <a:r>
              <a:rPr lang="es-ES" dirty="0" smtClean="0"/>
              <a:t>      - Por desorganización de las tareas.</a:t>
            </a:r>
          </a:p>
          <a:p>
            <a:pPr>
              <a:buNone/>
            </a:pPr>
            <a:r>
              <a:rPr lang="es-ES" dirty="0" smtClean="0"/>
              <a:t>      - Por impulsividad y falta de razonamiento (responden antes incluso de terminar la pregunta).</a:t>
            </a:r>
          </a:p>
          <a:p>
            <a:pPr>
              <a:buNone/>
            </a:pPr>
            <a:r>
              <a:rPr lang="es-ES" dirty="0" smtClean="0"/>
              <a:t>      - Rendimiento inferior a lo esperado por su aparente capacidad.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32707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 Repetir con cierta frecuencia las normas, asegurarse de que las comprende. </a:t>
            </a:r>
          </a:p>
          <a:p>
            <a:r>
              <a:rPr lang="es-ES" dirty="0" smtClean="0"/>
              <a:t>Colocar horarios en lugares visibles y supervisar agenda para planificar actividades.</a:t>
            </a:r>
          </a:p>
          <a:p>
            <a:r>
              <a:rPr lang="es-ES" dirty="0" smtClean="0"/>
              <a:t>Fragmentar las tareas en periodos cortos de tiempo para aquellas que requieran un alto nivel de atención/concentración.</a:t>
            </a:r>
          </a:p>
          <a:p>
            <a:r>
              <a:rPr lang="es-ES" dirty="0" smtClean="0"/>
              <a:t>Motivarlo pidiéndole que colabore con usted en la organización de la clase.</a:t>
            </a:r>
          </a:p>
          <a:p>
            <a:r>
              <a:rPr lang="es-ES" dirty="0" smtClean="0"/>
              <a:t>Buscarle un compañero ordenado y atento con el que pueda conectar bien y que le sirva de referencia cuando se haya despistado</a:t>
            </a:r>
          </a:p>
          <a:p>
            <a:r>
              <a:rPr lang="es-ES" dirty="0" err="1" smtClean="0"/>
              <a:t>Ubícarlo</a:t>
            </a:r>
            <a:r>
              <a:rPr lang="es-ES" dirty="0" smtClean="0"/>
              <a:t> en las primeras filas del aula, con pocos estímulos delante, cerca de usted.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Busque una señal “privada” entre usted y el alumno para indicarle que está comportándose de forma poco adecuada y que tiene que parar (gesto de stop con la mano, o tocarle el hombro al pasar).</a:t>
            </a:r>
          </a:p>
          <a:p>
            <a:r>
              <a:rPr lang="es-ES" dirty="0" smtClean="0"/>
              <a:t>Permítale sentir que es importante para usted y que usted está dispuesto a ayudarle.</a:t>
            </a:r>
          </a:p>
          <a:p>
            <a:r>
              <a:rPr lang="es-ES" dirty="0" smtClean="0"/>
              <a:t>Utilice continuamente el halago por lo que haga bien, señalándole exactamente que es lo que a usted le ha gustado de él.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 Negociar con él metas específicas, ofreciéndole la posibilidad de ganar premios que le motiven.</a:t>
            </a:r>
          </a:p>
          <a:p>
            <a:r>
              <a:rPr lang="es-ES" dirty="0" smtClean="0"/>
              <a:t>Permitirle que participe regularmente en la clase (buscando que salga a la pizarra si sospecha que lo va a hacer bien).</a:t>
            </a:r>
          </a:p>
          <a:p>
            <a:r>
              <a:rPr lang="es-ES" dirty="0" smtClean="0"/>
              <a:t>Acercarse regularmente a su mesa para enviar mensajes positivos.</a:t>
            </a:r>
          </a:p>
          <a:p>
            <a:r>
              <a:rPr lang="es-ES" dirty="0" smtClean="0"/>
              <a:t>Hablarle a la cara asegurándose de que le mira.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154545"/>
            <a:ext cx="8686800" cy="5218546"/>
          </a:xfrm>
        </p:spPr>
        <p:txBody>
          <a:bodyPr/>
          <a:lstStyle/>
          <a:p>
            <a:r>
              <a:rPr lang="es-ES" dirty="0" smtClean="0"/>
              <a:t>Estos síntomas  pueden ser muy diferentes dependiendo de la edad de la persona con TDAH, pero lo que es condición indispensable es que todas estas características se den en 2 o más ambientes y que produzcan un deterioro significativo en la vida del niño tanto a nivel académico, social o personal.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Anticiparse a las situaciones conflictivas, tratando de </a:t>
            </a:r>
            <a:r>
              <a:rPr lang="es-ES" dirty="0" err="1" smtClean="0"/>
              <a:t>evitarlas.Comente</a:t>
            </a:r>
            <a:r>
              <a:rPr lang="es-ES" dirty="0" smtClean="0"/>
              <a:t> con él y hágale ver las conductas inadecuadas pero llámele la atención sólo si no hay otro remedio, sin violencia, con un tono de voz suave.</a:t>
            </a:r>
          </a:p>
          <a:p>
            <a:r>
              <a:rPr lang="es-ES" dirty="0" smtClean="0"/>
              <a:t>Evitar los castigos, pero si hubiera que llegar a uno, los más adecuados son el tiempo fuera o un lugar y un tiempo para relajarse y reflexionar.</a:t>
            </a:r>
          </a:p>
          <a:p>
            <a:r>
              <a:rPr lang="es-ES" dirty="0" smtClean="0"/>
              <a:t>Evitar ponerle en evidencia delante de los demás o las recriminaciones llamativas.</a:t>
            </a:r>
          </a:p>
          <a:p>
            <a:r>
              <a:rPr lang="es-ES" dirty="0" smtClean="0"/>
              <a:t>Sea expresivo en cambio para reconocerle lo que ha hecho bien.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b="1" dirty="0" smtClean="0"/>
              <a:t>Los deberes</a:t>
            </a:r>
          </a:p>
          <a:p>
            <a:r>
              <a:rPr lang="es-ES" dirty="0" smtClean="0"/>
              <a:t>Valorar el volumen y carácter de las actividades y deberes propuestos para ser realizados en casa.</a:t>
            </a:r>
          </a:p>
          <a:p>
            <a:r>
              <a:rPr lang="es-ES" dirty="0" smtClean="0"/>
              <a:t>Estos niños necesitan prioritariamente aprender a estudiar, a centrarse y organizarse.</a:t>
            </a:r>
          </a:p>
          <a:p>
            <a:r>
              <a:rPr lang="es-ES" dirty="0" smtClean="0"/>
              <a:t>Repetir las cosas muchas veces no tiene para ellos valor añadido. Si están cansados, saturados, es tarde, </a:t>
            </a:r>
            <a:r>
              <a:rPr lang="es-ES" dirty="0" err="1" smtClean="0"/>
              <a:t>etc</a:t>
            </a:r>
            <a:r>
              <a:rPr lang="es-ES" dirty="0" smtClean="0"/>
              <a:t>, harán las cosas mal aunque las sepan hacer bien.</a:t>
            </a:r>
          </a:p>
          <a:p>
            <a:r>
              <a:rPr lang="es-ES" dirty="0" smtClean="0"/>
              <a:t>Tener en cuenta que estos niños necesitan hacer ejercicio y realizar otras actividades en las que puedan destacar o al menos ser más competentes que en los estudios.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profesores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La evaluación</a:t>
            </a:r>
          </a:p>
          <a:p>
            <a:r>
              <a:rPr lang="es-ES" dirty="0" smtClean="0"/>
              <a:t>Permitirle que tenga más tiempo que otros en la realización de exámenes, o que los tenga por fases.</a:t>
            </a:r>
          </a:p>
          <a:p>
            <a:r>
              <a:rPr lang="es-ES" dirty="0" smtClean="0"/>
              <a:t>Valorar la realización de exámenes orales.</a:t>
            </a:r>
          </a:p>
          <a:p>
            <a:r>
              <a:rPr lang="es-ES" dirty="0" smtClean="0"/>
              <a:t>Dividir los exámenes en partes.</a:t>
            </a: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graci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56582"/>
            <a:ext cx="6382327" cy="3820051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2" y="0"/>
            <a:ext cx="3677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76" y="1"/>
            <a:ext cx="235743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935314" y="171450"/>
            <a:ext cx="3208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Página 271</a:t>
            </a:r>
            <a:r>
              <a:rPr lang="es-ES" sz="2400" dirty="0"/>
              <a:t>.</a:t>
            </a:r>
          </a:p>
          <a:p>
            <a:r>
              <a:rPr lang="es-ES" sz="2400" dirty="0" err="1"/>
              <a:t>Crichton</a:t>
            </a:r>
            <a:r>
              <a:rPr lang="es-ES" sz="2400" dirty="0"/>
              <a:t> </a:t>
            </a:r>
            <a:r>
              <a:rPr lang="es-ES" sz="2400" b="1" dirty="0"/>
              <a:t>describe</a:t>
            </a:r>
            <a:r>
              <a:rPr lang="es-ES" sz="2400" dirty="0"/>
              <a:t> el déficit </a:t>
            </a:r>
            <a:r>
              <a:rPr lang="es-ES" sz="2400" dirty="0" smtClean="0"/>
              <a:t>de atención </a:t>
            </a:r>
            <a:r>
              <a:rPr lang="es-ES" sz="2400" dirty="0"/>
              <a:t>como un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retraso reversible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de una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adquisición evolutiva</a:t>
            </a:r>
            <a:r>
              <a:rPr lang="es-ES" sz="2400" dirty="0"/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299200" y="2479774"/>
            <a:ext cx="284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Página 272.</a:t>
            </a:r>
          </a:p>
          <a:p>
            <a:r>
              <a:rPr lang="es-ES" sz="2400" dirty="0" err="1"/>
              <a:t>Crichton</a:t>
            </a:r>
            <a:r>
              <a:rPr lang="es-ES" sz="2400" dirty="0"/>
              <a:t> describe el déficit </a:t>
            </a:r>
            <a:r>
              <a:rPr lang="es-ES" sz="2400" dirty="0" smtClean="0"/>
              <a:t>de atención</a:t>
            </a:r>
            <a:r>
              <a:rPr lang="es-ES" sz="2400" dirty="0"/>
              <a:t>, y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la </a:t>
            </a:r>
            <a:r>
              <a:rPr lang="es-ES" sz="2400" dirty="0" smtClean="0">
                <a:solidFill>
                  <a:schemeClr val="accent4">
                    <a:lumMod val="75000"/>
                  </a:schemeClr>
                </a:solidFill>
              </a:rPr>
              <a:t>hiperactividad como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una consecuencia del</a:t>
            </a:r>
          </a:p>
          <a:p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mismo</a:t>
            </a:r>
            <a:r>
              <a:rPr lang="es-ES" dirty="0"/>
              <a:t>.</a:t>
            </a:r>
          </a:p>
        </p:txBody>
      </p:sp>
      <p:sp>
        <p:nvSpPr>
          <p:cNvPr id="9" name="8 Elipse"/>
          <p:cNvSpPr/>
          <p:nvPr/>
        </p:nvSpPr>
        <p:spPr>
          <a:xfrm>
            <a:off x="1343025" y="6267451"/>
            <a:ext cx="671513" cy="419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2014538" y="3600451"/>
            <a:ext cx="2000250" cy="2876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Elipse"/>
          <p:cNvSpPr/>
          <p:nvPr/>
        </p:nvSpPr>
        <p:spPr>
          <a:xfrm>
            <a:off x="3900487" y="2686050"/>
            <a:ext cx="1643063" cy="14097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3900487" y="2971801"/>
            <a:ext cx="2269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¡¡1.798!!</a:t>
            </a:r>
            <a:endParaRPr lang="es-ES" sz="4400" dirty="0"/>
          </a:p>
        </p:txBody>
      </p:sp>
    </p:spTree>
    <p:extLst>
      <p:ext uri="{BB962C8B-B14F-4D97-AF65-F5344CB8AC3E}">
        <p14:creationId xmlns="" xmlns:p14="http://schemas.microsoft.com/office/powerpoint/2010/main" val="3327904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786188" cy="695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786188" y="133108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 smtClean="0"/>
              <a:t>“Felipe</a:t>
            </a:r>
            <a:r>
              <a:rPr lang="es-ES" sz="2400" dirty="0"/>
              <a:t>, para, deja de actuar como un gusano. </a:t>
            </a:r>
          </a:p>
          <a:p>
            <a:r>
              <a:rPr lang="es-ES" sz="2400" dirty="0"/>
              <a:t>La mesa no es un lugar para retorcerse”</a:t>
            </a:r>
          </a:p>
          <a:p>
            <a:r>
              <a:rPr lang="es-ES" sz="2400" dirty="0"/>
              <a:t>Así habla el padre a su hijo.</a:t>
            </a:r>
          </a:p>
          <a:p>
            <a:r>
              <a:rPr lang="es-ES" sz="2400" dirty="0"/>
              <a:t>Lo dice en tono severo, no en broma.</a:t>
            </a:r>
          </a:p>
          <a:p>
            <a:r>
              <a:rPr lang="es-ES" sz="2400" dirty="0"/>
              <a:t>La madre frunce el ceño y </a:t>
            </a:r>
            <a:r>
              <a:rPr lang="es-ES" sz="2400" dirty="0" smtClean="0"/>
              <a:t>mira a </a:t>
            </a:r>
            <a:r>
              <a:rPr lang="es-ES" sz="2400" dirty="0"/>
              <a:t>otro lado.</a:t>
            </a:r>
          </a:p>
          <a:p>
            <a:r>
              <a:rPr lang="es-ES" sz="2400" dirty="0"/>
              <a:t>Sin embargo no dice nada.</a:t>
            </a:r>
          </a:p>
          <a:p>
            <a:r>
              <a:rPr lang="es-ES" sz="2400" dirty="0"/>
              <a:t>Pero Felipe no sigue el consejo.</a:t>
            </a:r>
          </a:p>
          <a:p>
            <a:r>
              <a:rPr lang="es-ES" sz="2400" dirty="0"/>
              <a:t>Él hará lo que quiere a cualquier precio.</a:t>
            </a:r>
          </a:p>
          <a:p>
            <a:r>
              <a:rPr lang="es-ES" sz="2400" dirty="0"/>
              <a:t>Él se dobla y se tira.</a:t>
            </a:r>
          </a:p>
          <a:p>
            <a:r>
              <a:rPr lang="es-ES" sz="2400" dirty="0"/>
              <a:t>Se mece y se </a:t>
            </a:r>
            <a:r>
              <a:rPr lang="es-ES" sz="2400" dirty="0" err="1"/>
              <a:t>rie</a:t>
            </a:r>
            <a:r>
              <a:rPr lang="es-ES" sz="2400" dirty="0"/>
              <a:t>….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00388" y="175491"/>
            <a:ext cx="594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/>
              <a:t>Zappel-Phillipp de Struwwelpeter (Hoffman, </a:t>
            </a:r>
            <a:r>
              <a:rPr lang="nb-NO" sz="3600" b="1" dirty="0"/>
              <a:t>1845</a:t>
            </a:r>
            <a:r>
              <a:rPr lang="nb-NO" sz="2800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953882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pic>
        <p:nvPicPr>
          <p:cNvPr id="9219" name="Picture 3" descr="lance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95564"/>
            <a:ext cx="8686800" cy="999836"/>
          </a:xfrm>
        </p:spPr>
        <p:txBody>
          <a:bodyPr>
            <a:noAutofit/>
          </a:bodyPr>
          <a:lstStyle/>
          <a:p>
            <a:r>
              <a:rPr lang="es-ES" sz="6000" dirty="0" smtClean="0"/>
              <a:t>SINTOMAS</a:t>
            </a:r>
            <a:endParaRPr lang="es-ES" sz="6000" dirty="0"/>
          </a:p>
        </p:txBody>
      </p:sp>
      <p:pic>
        <p:nvPicPr>
          <p:cNvPr id="8" name="7 Marcador de contenido" descr="hiperactivida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603" y="1600994"/>
            <a:ext cx="2619375" cy="4199442"/>
          </a:xfrm>
        </p:spPr>
      </p:pic>
      <p:pic>
        <p:nvPicPr>
          <p:cNvPr id="9" name="8 Imagen" descr="inatento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456" y="1600994"/>
            <a:ext cx="2410690" cy="4199442"/>
          </a:xfrm>
          <a:prstGeom prst="rect">
            <a:avLst/>
          </a:prstGeom>
        </p:spPr>
      </p:pic>
      <p:pic>
        <p:nvPicPr>
          <p:cNvPr id="10" name="9 Imagen" descr="impulsiv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348" y="1600994"/>
            <a:ext cx="2826616" cy="419944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síntomas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HIPERACTIVIDAD: </a:t>
            </a:r>
          </a:p>
          <a:p>
            <a:pPr>
              <a:buNone/>
            </a:pPr>
            <a:r>
              <a:rPr lang="es-ES" dirty="0" smtClean="0"/>
              <a:t>    - exceso de movimiento y actividad motriz en situaciones inadecuadas.</a:t>
            </a:r>
          </a:p>
          <a:p>
            <a:pPr>
              <a:buNone/>
            </a:pPr>
            <a:r>
              <a:rPr lang="es-ES" dirty="0" smtClean="0"/>
              <a:t>    - no pueden quedarse quietos cuando la situación lo requiere.</a:t>
            </a:r>
          </a:p>
          <a:p>
            <a:pPr>
              <a:buNone/>
            </a:pPr>
            <a:r>
              <a:rPr lang="es-ES" dirty="0" smtClean="0"/>
              <a:t>     - Los niños mas pequeños son más hiperactivos, tendiendo a disminuir con la edad.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1330</TotalTime>
  <Words>2189</Words>
  <Application>Microsoft Macintosh PowerPoint</Application>
  <PresentationFormat>Presentación en pantalla (4:3)</PresentationFormat>
  <Paragraphs>179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Viajes</vt:lpstr>
      <vt:lpstr>CHARLA PARA PADRES Y profesores</vt:lpstr>
      <vt:lpstr>DEFINICION</vt:lpstr>
      <vt:lpstr>DEFINICIÓN</vt:lpstr>
      <vt:lpstr>Diapositiva 4</vt:lpstr>
      <vt:lpstr>Diapositiva 5</vt:lpstr>
      <vt:lpstr>Diapositiva 6</vt:lpstr>
      <vt:lpstr>Diapositiva 7</vt:lpstr>
      <vt:lpstr>SINTOMAS</vt:lpstr>
      <vt:lpstr>síntomas</vt:lpstr>
      <vt:lpstr>Diapositiva 10</vt:lpstr>
      <vt:lpstr>Diapositiva 11</vt:lpstr>
      <vt:lpstr>Diapositiva 12</vt:lpstr>
      <vt:lpstr>Diapositiva 13</vt:lpstr>
      <vt:lpstr>TIPOS</vt:lpstr>
      <vt:lpstr>TIPOS</vt:lpstr>
      <vt:lpstr>CAUSAS</vt:lpstr>
      <vt:lpstr>CAUSAS</vt:lpstr>
      <vt:lpstr>Diapositiva 18</vt:lpstr>
      <vt:lpstr>No causas</vt:lpstr>
      <vt:lpstr>Diapositiva 20</vt:lpstr>
      <vt:lpstr>TRATAMIENTO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RECOMENDACIONES padres</vt:lpstr>
      <vt:lpstr>RECOMENDACIONES padres  </vt:lpstr>
      <vt:lpstr>RECOMENDACIONES padres  </vt:lpstr>
      <vt:lpstr>RECOMENDACIONES padres  </vt:lpstr>
      <vt:lpstr> RECOMENDACIONES padres </vt:lpstr>
      <vt:lpstr>RECOMENDACIONES padres  </vt:lpstr>
      <vt:lpstr> RECOMENDACIONES padres  </vt:lpstr>
      <vt:lpstr>Recomendaciones profesores</vt:lpstr>
      <vt:lpstr>Recomendaciones profesores</vt:lpstr>
      <vt:lpstr>Recomendaciones profesores</vt:lpstr>
      <vt:lpstr>Recomendaciones profesores</vt:lpstr>
      <vt:lpstr>Recomendaciones profesores</vt:lpstr>
      <vt:lpstr>Recomendaciones profesores</vt:lpstr>
      <vt:lpstr>Recomendaciones profesores</vt:lpstr>
      <vt:lpstr>Recomendaciones profesores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</dc:creator>
  <cp:lastModifiedBy>HP</cp:lastModifiedBy>
  <cp:revision>104</cp:revision>
  <dcterms:created xsi:type="dcterms:W3CDTF">2012-04-11T11:10:54Z</dcterms:created>
  <dcterms:modified xsi:type="dcterms:W3CDTF">2014-03-24T16:32:42Z</dcterms:modified>
</cp:coreProperties>
</file>